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Growing</a:t>
            </a:r>
            <a:r>
              <a:rPr lang="en-US" baseline="0" dirty="0"/>
              <a:t> Triangles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964-4EF0-BDD9-244E81932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1752056"/>
        <c:axId val="491751400"/>
      </c:scatterChart>
      <c:valAx>
        <c:axId val="491752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751400"/>
        <c:crosses val="autoZero"/>
        <c:crossBetween val="midCat"/>
      </c:valAx>
      <c:valAx>
        <c:axId val="49175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</a:t>
                </a:r>
                <a:r>
                  <a:rPr lang="en-US" baseline="0" dirty="0"/>
                  <a:t> of Triangles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752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24</c:v>
                </c:pt>
                <c:pt idx="2">
                  <c:v>72</c:v>
                </c:pt>
                <c:pt idx="3">
                  <c:v>216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CFB-413C-A3A5-D479E7162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074720"/>
        <c:axId val="343075048"/>
      </c:scatterChart>
      <c:valAx>
        <c:axId val="34307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075048"/>
        <c:crosses val="autoZero"/>
        <c:crossBetween val="midCat"/>
      </c:valAx>
      <c:valAx>
        <c:axId val="343075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of Tallies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0747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3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56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A picture containing indoor&#10;&#10;Description automatically generated">
            <a:extLst>
              <a:ext uri="{FF2B5EF4-FFF2-40B4-BE49-F238E27FC236}">
                <a16:creationId xmlns:a16="http://schemas.microsoft.com/office/drawing/2014/main" id="{20AAFF3D-B8A6-4ACD-A871-A90826069A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44" r="16303" b="-1"/>
          <a:stretch/>
        </p:blipFill>
        <p:spPr>
          <a:xfrm>
            <a:off x="16" y="10"/>
            <a:ext cx="7556889" cy="6857990"/>
          </a:xfrm>
          <a:prstGeom prst="rect">
            <a:avLst/>
          </a:prstGeom>
        </p:spPr>
      </p:pic>
      <p:sp>
        <p:nvSpPr>
          <p:cNvPr id="14" name="Rectangle 8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6EB9C-FB60-411D-8233-05D7138BD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7939" y="640080"/>
            <a:ext cx="3659246" cy="2850320"/>
          </a:xfrm>
        </p:spPr>
        <p:txBody>
          <a:bodyPr>
            <a:normAutofit/>
          </a:bodyPr>
          <a:lstStyle/>
          <a:p>
            <a:r>
              <a:rPr lang="en-US" sz="5000">
                <a:solidFill>
                  <a:srgbClr val="FFFFFF"/>
                </a:solidFill>
              </a:rPr>
              <a:t>Mrs. Graham’s Sequences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0C06A-BA72-4B99-8242-030950138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939" y="3812135"/>
            <a:ext cx="3659246" cy="1596655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326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B927B0-BF35-4442-98A0-D4A1821F8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269" y="2380593"/>
            <a:ext cx="396274" cy="3962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E7A0BB4-1F0D-4A93-BF9C-19FF519BBD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600" dirty="0"/>
              <a:t>Arithmetic Sequence</a:t>
            </a:r>
          </a:p>
          <a:p>
            <a:pPr algn="ctr"/>
            <a:r>
              <a:rPr lang="en-US" sz="3600" dirty="0"/>
              <a:t>15, 20, 25, 30, 35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6BD9FA98-D9E3-4143-9793-7826377E1AF4}"/>
              </a:ext>
            </a:extLst>
          </p:cNvPr>
          <p:cNvSpPr/>
          <p:nvPr/>
        </p:nvSpPr>
        <p:spPr>
          <a:xfrm>
            <a:off x="1418897" y="2380593"/>
            <a:ext cx="378372" cy="3783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D7CED1-9144-4945-AB1B-5845886A0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34" y="1966418"/>
            <a:ext cx="396274" cy="3962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2E07DD-9F64-4C5F-A951-0F4A42C37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742" y="1197659"/>
            <a:ext cx="396274" cy="3962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0E010B-D959-4096-9B54-BEA99E048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742" y="817586"/>
            <a:ext cx="396274" cy="3962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AC1F43-923C-4AC9-A951-D8FDF94D8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543" y="2380593"/>
            <a:ext cx="396274" cy="3962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AAA5737-C2EE-49FE-B842-F76AC531E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694" y="1556890"/>
            <a:ext cx="396274" cy="3962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913463-FC30-42A2-82DF-7855AD472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742" y="1966418"/>
            <a:ext cx="396274" cy="3962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35544C-B701-49A9-8213-E6F05B6C3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084" y="1988084"/>
            <a:ext cx="396274" cy="39627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9B3DF1-AB44-4837-9A80-EBCDA964E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468" y="817586"/>
            <a:ext cx="396274" cy="3962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94B932A-2CB2-453D-A67D-47ECB956B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269" y="1564987"/>
            <a:ext cx="396274" cy="39627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C3F093-9AB9-4CB9-A2FD-B80059A93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34" y="1579370"/>
            <a:ext cx="396274" cy="3962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DEB05DC-8CBD-4E40-9578-CA4236131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94" y="817586"/>
            <a:ext cx="396274" cy="39627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87AA3B-7DFF-4A22-A141-68B042D56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20" y="1205763"/>
            <a:ext cx="396274" cy="39627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E3C0383-08DB-49F2-B9C8-CE53167D4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34" y="1226604"/>
            <a:ext cx="396274" cy="3962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603BF7-0969-47EA-8B10-2966432FA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226" y="2418387"/>
            <a:ext cx="396274" cy="3962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4B3583E-4776-4BE3-86D6-44DD0E7B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33" y="2006537"/>
            <a:ext cx="396274" cy="3962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1AFCEBE-BC5E-4C9E-B550-F9E841B82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33" y="1579370"/>
            <a:ext cx="396274" cy="39627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07D3347-23A6-4B86-9A19-81EDEA744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64" y="817586"/>
            <a:ext cx="396274" cy="3962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BFB9EC9-F8C7-4187-AE31-80D9B1025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64" y="1593933"/>
            <a:ext cx="396274" cy="39627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FC727E5-F51E-4C16-BF9F-1A7A90DFD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64" y="1988084"/>
            <a:ext cx="396274" cy="39627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DB47C9A-D544-4E37-AE7C-06BBC6AD2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64" y="1235320"/>
            <a:ext cx="396274" cy="39627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7618FFF-5E68-4004-A237-152AB1737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64" y="2387984"/>
            <a:ext cx="396274" cy="39627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E575284-A1C2-4D27-B15E-ECE6292FA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226" y="1213860"/>
            <a:ext cx="396274" cy="39627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8958730-6E87-432A-B600-B7C30B361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33" y="801385"/>
            <a:ext cx="396274" cy="39627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F68EC7C-A512-4B1C-B97B-D126DD700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719" y="836131"/>
            <a:ext cx="1188823" cy="196308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46E4385-B38A-4467-9AE6-9BD85ED05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7774" y="808697"/>
            <a:ext cx="1597290" cy="201795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CF32CFC-A60C-4B35-A57D-1882DE4C995D}"/>
              </a:ext>
            </a:extLst>
          </p:cNvPr>
          <p:cNvSpPr txBox="1"/>
          <p:nvPr/>
        </p:nvSpPr>
        <p:spPr>
          <a:xfrm>
            <a:off x="1418897" y="2883094"/>
            <a:ext cx="1202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At the</a:t>
            </a:r>
          </a:p>
          <a:p>
            <a:pPr algn="ctr"/>
            <a:r>
              <a:rPr lang="en-US" dirty="0"/>
              <a:t>beginning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1A7EC0-CE86-47C4-968C-F20766673A44}"/>
              </a:ext>
            </a:extLst>
          </p:cNvPr>
          <p:cNvSpPr txBox="1"/>
          <p:nvPr/>
        </p:nvSpPr>
        <p:spPr>
          <a:xfrm>
            <a:off x="4802363" y="2961135"/>
            <a:ext cx="1202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Day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E5F44B-A28C-4E7C-A127-97A5DA13D830}"/>
              </a:ext>
            </a:extLst>
          </p:cNvPr>
          <p:cNvSpPr txBox="1"/>
          <p:nvPr/>
        </p:nvSpPr>
        <p:spPr>
          <a:xfrm>
            <a:off x="7982181" y="3021593"/>
            <a:ext cx="1202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Day 2</a:t>
            </a:r>
          </a:p>
        </p:txBody>
      </p:sp>
    </p:spTree>
    <p:extLst>
      <p:ext uri="{BB962C8B-B14F-4D97-AF65-F5344CB8AC3E}">
        <p14:creationId xmlns:p14="http://schemas.microsoft.com/office/powerpoint/2010/main" val="111699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3395CEA-A53D-4A9D-8900-3ADBF71A2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3851D4-6D11-4B50-81DC-8A451CAF0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858844"/>
              </p:ext>
            </p:extLst>
          </p:nvPr>
        </p:nvGraphicFramePr>
        <p:xfrm>
          <a:off x="2031999" y="719665"/>
          <a:ext cx="845207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6035">
                  <a:extLst>
                    <a:ext uri="{9D8B030D-6E8A-4147-A177-3AD203B41FA5}">
                      <a16:colId xmlns:a16="http://schemas.microsoft.com/office/drawing/2014/main" val="1907557915"/>
                    </a:ext>
                  </a:extLst>
                </a:gridCol>
                <a:gridCol w="4226035">
                  <a:extLst>
                    <a:ext uri="{9D8B030D-6E8A-4147-A177-3AD203B41FA5}">
                      <a16:colId xmlns:a16="http://schemas.microsoft.com/office/drawing/2014/main" val="1994773094"/>
                    </a:ext>
                  </a:extLst>
                </a:gridCol>
              </a:tblGrid>
              <a:tr h="71323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# of Triangles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905327"/>
                  </a:ext>
                </a:extLst>
              </a:tr>
              <a:tr h="7132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635237"/>
                  </a:ext>
                </a:extLst>
              </a:tr>
              <a:tr h="7132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268406"/>
                  </a:ext>
                </a:extLst>
              </a:tr>
              <a:tr h="7132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428327"/>
                  </a:ext>
                </a:extLst>
              </a:tr>
              <a:tr h="7132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7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40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96D047-B98C-4031-A523-10773A8A1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03480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407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FFE8-D1EA-478A-9787-18ED4C75A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937" y="446314"/>
            <a:ext cx="10058400" cy="896112"/>
          </a:xfrm>
        </p:spPr>
        <p:txBody>
          <a:bodyPr>
            <a:normAutofit/>
          </a:bodyPr>
          <a:lstStyle/>
          <a:p>
            <a:r>
              <a:rPr lang="en-US" sz="4800" dirty="0"/>
              <a:t>Arithmetic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1AE1395-FB65-4966-BDFC-C2FA7B0515B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39537" y="2555095"/>
                <a:ext cx="10058400" cy="1143000"/>
              </a:xfrm>
            </p:spPr>
            <p:txBody>
              <a:bodyPr/>
              <a:lstStyle/>
              <a:p>
                <a:r>
                  <a:rPr lang="en-US" b="0" dirty="0"/>
                  <a:t>Explicit: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Recursive: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1AE1395-FB65-4966-BDFC-C2FA7B0515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39537" y="2555095"/>
                <a:ext cx="10058400" cy="1143000"/>
              </a:xfrm>
              <a:blipFill>
                <a:blip r:embed="rId2"/>
                <a:stretch>
                  <a:fillRect l="-970" t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79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2BDAE30-047D-4384-B678-DD9CBBFF7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Geometric Sequence</a:t>
            </a:r>
          </a:p>
          <a:p>
            <a:pPr algn="ctr"/>
            <a:r>
              <a:rPr lang="en-US" dirty="0"/>
              <a:t>8, 24, 72, 216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6C0D1BD-136C-4E19-9191-2D932DEB3E7A}"/>
              </a:ext>
            </a:extLst>
          </p:cNvPr>
          <p:cNvCxnSpPr>
            <a:cxnSpLocks/>
          </p:cNvCxnSpPr>
          <p:nvPr/>
        </p:nvCxnSpPr>
        <p:spPr>
          <a:xfrm>
            <a:off x="1545771" y="10698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885322-6160-450D-9CCD-0E477940A9DA}"/>
              </a:ext>
            </a:extLst>
          </p:cNvPr>
          <p:cNvCxnSpPr>
            <a:cxnSpLocks/>
          </p:cNvCxnSpPr>
          <p:nvPr/>
        </p:nvCxnSpPr>
        <p:spPr>
          <a:xfrm>
            <a:off x="1698171" y="12222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4DD749-B5D1-4B51-80ED-7EA3CA3FBBAE}"/>
              </a:ext>
            </a:extLst>
          </p:cNvPr>
          <p:cNvCxnSpPr>
            <a:cxnSpLocks/>
          </p:cNvCxnSpPr>
          <p:nvPr/>
        </p:nvCxnSpPr>
        <p:spPr>
          <a:xfrm>
            <a:off x="1850571" y="13746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FC6C4F-FAD9-49C2-BC7A-82F33A610930}"/>
              </a:ext>
            </a:extLst>
          </p:cNvPr>
          <p:cNvCxnSpPr>
            <a:cxnSpLocks/>
          </p:cNvCxnSpPr>
          <p:nvPr/>
        </p:nvCxnSpPr>
        <p:spPr>
          <a:xfrm>
            <a:off x="2002971" y="15270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9F56A3-1131-4F97-A4A4-91401E845F20}"/>
              </a:ext>
            </a:extLst>
          </p:cNvPr>
          <p:cNvCxnSpPr>
            <a:cxnSpLocks/>
          </p:cNvCxnSpPr>
          <p:nvPr/>
        </p:nvCxnSpPr>
        <p:spPr>
          <a:xfrm>
            <a:off x="2155371" y="16794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AE55FE-DF9F-4E81-9E15-D9902262AC7D}"/>
              </a:ext>
            </a:extLst>
          </p:cNvPr>
          <p:cNvCxnSpPr>
            <a:cxnSpLocks/>
          </p:cNvCxnSpPr>
          <p:nvPr/>
        </p:nvCxnSpPr>
        <p:spPr>
          <a:xfrm>
            <a:off x="2307771" y="18318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C38766-85D6-47D2-A0E6-5AA7B33D406F}"/>
              </a:ext>
            </a:extLst>
          </p:cNvPr>
          <p:cNvCxnSpPr>
            <a:cxnSpLocks/>
          </p:cNvCxnSpPr>
          <p:nvPr/>
        </p:nvCxnSpPr>
        <p:spPr>
          <a:xfrm>
            <a:off x="2460171" y="19842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267B7E-CAA9-48CF-B83A-D848181F23FF}"/>
              </a:ext>
            </a:extLst>
          </p:cNvPr>
          <p:cNvCxnSpPr>
            <a:cxnSpLocks/>
          </p:cNvCxnSpPr>
          <p:nvPr/>
        </p:nvCxnSpPr>
        <p:spPr>
          <a:xfrm>
            <a:off x="2612571" y="2136648"/>
            <a:ext cx="0" cy="4541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2EC51D7D-0BE7-4ED5-80EA-6C71EDA52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482" y="1993282"/>
            <a:ext cx="1103472" cy="154242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756755-412F-48D3-BC88-882768E17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282" y="900641"/>
            <a:ext cx="1103472" cy="154242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0D70D48-D70E-497E-BC02-24B75DBB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882" y="1459882"/>
            <a:ext cx="1103472" cy="154242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1DEC570-FB28-494D-859E-B28654738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222" y="135301"/>
            <a:ext cx="1103472" cy="154242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E1A050-5038-4882-A287-C761A465D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677" y="591178"/>
            <a:ext cx="1103472" cy="154242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02AACD1-4477-4476-BD0B-525086D15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286" y="1065666"/>
            <a:ext cx="1103472" cy="154242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7B9886E-4AFC-46F7-921A-294536C8D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674" y="1623974"/>
            <a:ext cx="1103472" cy="154242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A37759-A808-4D22-9510-80BBF7765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792" y="2133600"/>
            <a:ext cx="1103472" cy="154242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52F293-3252-4F68-8DCF-853A5EC8A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486" y="2678816"/>
            <a:ext cx="1103472" cy="154242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469ED492-2B64-4E38-B9BF-8A04ABAD66F8}"/>
              </a:ext>
            </a:extLst>
          </p:cNvPr>
          <p:cNvSpPr txBox="1"/>
          <p:nvPr/>
        </p:nvSpPr>
        <p:spPr>
          <a:xfrm>
            <a:off x="2080581" y="1112258"/>
            <a:ext cx="185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Day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B485C7-1ADE-4E75-915C-94A6D8ECB11C}"/>
              </a:ext>
            </a:extLst>
          </p:cNvPr>
          <p:cNvSpPr txBox="1"/>
          <p:nvPr/>
        </p:nvSpPr>
        <p:spPr>
          <a:xfrm>
            <a:off x="5238018" y="962350"/>
            <a:ext cx="185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Day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A8E3CD-1274-4EAC-A1E1-A2754C2FA8A2}"/>
              </a:ext>
            </a:extLst>
          </p:cNvPr>
          <p:cNvSpPr txBox="1"/>
          <p:nvPr/>
        </p:nvSpPr>
        <p:spPr>
          <a:xfrm>
            <a:off x="9507158" y="1062335"/>
            <a:ext cx="185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Day 3</a:t>
            </a:r>
          </a:p>
        </p:txBody>
      </p:sp>
    </p:spTree>
    <p:extLst>
      <p:ext uri="{BB962C8B-B14F-4D97-AF65-F5344CB8AC3E}">
        <p14:creationId xmlns:p14="http://schemas.microsoft.com/office/powerpoint/2010/main" val="317553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76D107-0A71-4F98-AB7F-E3D6FA310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96888"/>
              </p:ext>
            </p:extLst>
          </p:nvPr>
        </p:nvGraphicFramePr>
        <p:xfrm>
          <a:off x="2032000" y="719665"/>
          <a:ext cx="8128000" cy="3566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3595813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3377973"/>
                    </a:ext>
                  </a:extLst>
                </a:gridCol>
              </a:tblGrid>
              <a:tr h="78733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# of Tallies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293663"/>
                  </a:ext>
                </a:extLst>
              </a:tr>
              <a:tr h="6947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642659"/>
                  </a:ext>
                </a:extLst>
              </a:tr>
              <a:tr h="6947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848760"/>
                  </a:ext>
                </a:extLst>
              </a:tr>
              <a:tr h="6947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91549"/>
                  </a:ext>
                </a:extLst>
              </a:tr>
              <a:tr h="6947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37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94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A9E5DAF-3BCC-45E0-95C4-1DBBD43CB9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6667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782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950D2-B198-4625-AB8F-D5F6762AB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143000"/>
          </a:xfrm>
        </p:spPr>
        <p:txBody>
          <a:bodyPr>
            <a:normAutofit/>
          </a:bodyPr>
          <a:lstStyle/>
          <a:p>
            <a:r>
              <a:rPr lang="en-US" sz="6600" dirty="0"/>
              <a:t>Geometric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85571953-5863-4386-9C82-5D76B6CA0C9F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00051" y="2373086"/>
                <a:ext cx="10058400" cy="3415066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Recursive: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∗3</m:t>
                    </m:r>
                  </m:oMath>
                </a14:m>
                <a:endParaRPr lang="en-US" sz="2800" b="0" dirty="0"/>
              </a:p>
              <a:p>
                <a:r>
                  <a:rPr lang="en-US" sz="2800" dirty="0"/>
                  <a:t>Explicit:</a:t>
                </a:r>
                <a14:m>
                  <m:oMath xmlns:m="http://schemas.openxmlformats.org/officeDocument/2006/math">
                    <a:fld id="{825F15A7-03F4-43D7-82C5-3E23DA2F108C}" type="mathplaceholder">
                      <a:rPr lang="en-US" sz="2800" i="1" smtClean="0">
                        <a:latin typeface="Cambria Math" panose="02040503050406030204" pitchFamily="18" charset="0"/>
                      </a:rPr>
                      <a:t>Type equation here.</a:t>
                    </a:fl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85571953-5863-4386-9C82-5D76B6CA0C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00051" y="2373086"/>
                <a:ext cx="10058400" cy="3415066"/>
              </a:xfrm>
              <a:blipFill>
                <a:blip r:embed="rId2"/>
                <a:stretch>
                  <a:fillRect l="-1212" t="-1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5227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8E6E2"/>
      </a:lt2>
      <a:accent1>
        <a:srgbClr val="40B1CA"/>
      </a:accent1>
      <a:accent2>
        <a:srgbClr val="3068BC"/>
      </a:accent2>
      <a:accent3>
        <a:srgbClr val="4947CF"/>
      </a:accent3>
      <a:accent4>
        <a:srgbClr val="BC4330"/>
      </a:accent4>
      <a:accent5>
        <a:srgbClr val="CE9042"/>
      </a:accent5>
      <a:accent6>
        <a:srgbClr val="A9A62B"/>
      </a:accent6>
      <a:hlink>
        <a:srgbClr val="A77A37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110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RetrospectVTI</vt:lpstr>
      <vt:lpstr>Mrs. Graham’s Sequences Project</vt:lpstr>
      <vt:lpstr>PowerPoint Presentation</vt:lpstr>
      <vt:lpstr>PowerPoint Presentation</vt:lpstr>
      <vt:lpstr>PowerPoint Presentation</vt:lpstr>
      <vt:lpstr>Arithmetic Equations</vt:lpstr>
      <vt:lpstr>PowerPoint Presentation</vt:lpstr>
      <vt:lpstr>PowerPoint Presentation</vt:lpstr>
      <vt:lpstr>PowerPoint Presentation</vt:lpstr>
      <vt:lpstr>Geometric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Graham’s Sequences Project</dc:title>
  <dc:creator>Graham, Sarah</dc:creator>
  <cp:lastModifiedBy>Graham, Sarah</cp:lastModifiedBy>
  <cp:revision>5</cp:revision>
  <dcterms:created xsi:type="dcterms:W3CDTF">2019-09-12T14:43:13Z</dcterms:created>
  <dcterms:modified xsi:type="dcterms:W3CDTF">2019-09-12T18:33:59Z</dcterms:modified>
</cp:coreProperties>
</file>